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1"/>
  </p:notesMasterIdLst>
  <p:sldIdLst>
    <p:sldId id="256" r:id="rId2"/>
    <p:sldId id="275" r:id="rId3"/>
    <p:sldId id="278" r:id="rId4"/>
    <p:sldId id="264" r:id="rId5"/>
    <p:sldId id="265" r:id="rId6"/>
    <p:sldId id="277" r:id="rId7"/>
    <p:sldId id="267" r:id="rId8"/>
    <p:sldId id="276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8476806411873627E-2"/>
          <c:y val="6.6898816798133573E-2"/>
          <c:w val="0.98152321699705258"/>
          <c:h val="0.933101302920365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35"/>
          </c:dPt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0.99</c:v>
                </c:pt>
                <c:pt idx="1">
                  <c:v>1.0000000000000019E-2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b"/>
      <c:layout>
        <c:manualLayout>
          <c:xMode val="edge"/>
          <c:yMode val="edge"/>
          <c:x val="0.68937276389152435"/>
          <c:y val="0.46755568825686072"/>
          <c:w val="0.30640708062919281"/>
          <c:h val="0.4386587254193978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5586423471777793E-2"/>
          <c:y val="0"/>
          <c:w val="0.91294587547704065"/>
          <c:h val="0.8806274217387251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197793249025993E-2"/>
                  <c:y val="-8.14842678526251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2">
                            <a:lumMod val="90000"/>
                          </a:schemeClr>
                        </a:solidFill>
                      </a:rPr>
                      <a:t>14886,9</a:t>
                    </a:r>
                    <a:endParaRPr lang="en-US" dirty="0">
                      <a:solidFill>
                        <a:schemeClr val="tx2">
                          <a:lumMod val="9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3530953290549158E-2"/>
                  <c:y val="-7.93795466549491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14831,7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79E-2"/>
                  <c:y val="-6.976264790023381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2020г</c:v>
                </c:pt>
                <c:pt idx="1">
                  <c:v>факт 2020г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14886.9</c:v>
                </c:pt>
                <c:pt idx="1">
                  <c:v>14831.7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14304128"/>
        <c:axId val="114305664"/>
        <c:axId val="112456128"/>
      </c:bar3DChart>
      <c:catAx>
        <c:axId val="114304128"/>
        <c:scaling>
          <c:orientation val="minMax"/>
        </c:scaling>
        <c:axPos val="b"/>
        <c:numFmt formatCode="General" sourceLinked="0"/>
        <c:tickLblPos val="nextTo"/>
        <c:crossAx val="114305664"/>
        <c:crosses val="autoZero"/>
        <c:auto val="1"/>
        <c:lblAlgn val="ctr"/>
        <c:lblOffset val="100"/>
      </c:catAx>
      <c:valAx>
        <c:axId val="11430566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4304128"/>
        <c:crosses val="autoZero"/>
        <c:crossBetween val="between"/>
      </c:valAx>
      <c:serAx>
        <c:axId val="112456128"/>
        <c:scaling>
          <c:orientation val="minMax"/>
        </c:scaling>
        <c:delete val="1"/>
        <c:axPos val="b"/>
        <c:tickLblPos val="none"/>
        <c:crossAx val="114305664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autoTitleDeleted val="1"/>
    <c:plotArea>
      <c:layout>
        <c:manualLayout>
          <c:layoutTarget val="inner"/>
          <c:xMode val="edge"/>
          <c:yMode val="edge"/>
          <c:x val="0.11465101761179965"/>
          <c:y val="8.5933031348598629E-2"/>
          <c:w val="0.46481475603239852"/>
          <c:h val="0.810559163791351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0.81</c:v>
                </c:pt>
                <c:pt idx="1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0.49558</cdr:x>
      <cdr:y>0.4375</cdr:y>
    </cdr:from>
    <cdr:to>
      <cdr:x>0.61652</cdr:x>
      <cdr:y>0.60991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2448" y="1008112"/>
          <a:ext cx="984077" cy="39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chemeClr val="tx1"/>
              </a:solidFill>
            </a:rPr>
            <a:t>99%</a:t>
          </a:r>
          <a:endParaRPr lang="ru-RU" sz="18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0.05556</cdr:x>
      <cdr:y>0</cdr:y>
    </cdr:from>
    <cdr:to>
      <cdr:x>0.17536</cdr:x>
      <cdr:y>0.06392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" y="0"/>
          <a:ext cx="93166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tx1"/>
              </a:solidFill>
            </a:rPr>
            <a:t>т</a:t>
          </a:r>
          <a:r>
            <a:rPr lang="ru-RU" sz="1400" dirty="0" smtClean="0">
              <a:solidFill>
                <a:schemeClr val="tx1"/>
              </a:solidFill>
            </a:rPr>
            <a:t>ыс. руб.</a:t>
          </a:r>
          <a:endParaRPr lang="ru-RU" sz="14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Отчет об исполнении бюджета</a:t>
            </a:r>
            <a:b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Бардымского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 сельского поселения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Бардымского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 муниципального района Пермского края 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/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за 2020 год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10242" name="Picture 2" descr="https://im0-tub-ru.yandex.net/i?id=1325334608a615b59ed32125b8baf380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79712" y="2492896"/>
            <a:ext cx="4896544" cy="3999681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24536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sz="1600" u="sng" dirty="0" smtClean="0">
                <a:solidFill>
                  <a:schemeClr val="tx2">
                    <a:lumMod val="75000"/>
                  </a:schemeClr>
                </a:solidFill>
              </a:rPr>
              <a:t>Бюджет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600" u="sng" dirty="0" smtClean="0">
                <a:solidFill>
                  <a:schemeClr val="tx2">
                    <a:lumMod val="75000"/>
                  </a:schemeClr>
                </a:solidFill>
              </a:rPr>
              <a:t>Доходы бюджета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– поступающие в бюджет денежные средства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1628800"/>
            <a:ext cx="2232248" cy="27363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Неналоговые доходы</a:t>
            </a:r>
            <a:r>
              <a:rPr lang="ru-RU" sz="14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1628800"/>
            <a:ext cx="2232248" cy="2736304"/>
          </a:xfrm>
          <a:prstGeom prst="roundRect">
            <a:avLst>
              <a:gd name="adj" fmla="val 1356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Налоговые доходы</a:t>
            </a:r>
            <a:r>
              <a:rPr lang="ru-RU" sz="14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4437112"/>
            <a:ext cx="3672408" cy="1872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Безвозмездные поступления</a:t>
            </a:r>
            <a:r>
              <a:rPr lang="ru-RU" sz="14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4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2411760" y="2780928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6012160" y="2780928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6200000">
            <a:off x="4211960" y="3933056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Бардымского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тыс.руб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</a:t>
            </a:r>
            <a:r>
              <a:rPr lang="ru-RU" sz="1600" dirty="0" smtClean="0"/>
              <a:t>                                                                      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             </a:t>
            </a:r>
            <a:r>
              <a:rPr lang="ru-RU" sz="1600" dirty="0" smtClean="0"/>
              <a:t>                                                                                 </a:t>
            </a: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635896" y="1844824"/>
            <a:ext cx="1656184" cy="936104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660232" y="1844824"/>
            <a:ext cx="1728192" cy="936104"/>
          </a:xfrm>
          <a:prstGeom prst="wedgeRoundRectCallout">
            <a:avLst>
              <a:gd name="adj1" fmla="val -20169"/>
              <a:gd name="adj2" fmla="val 4404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539552" y="3861048"/>
          <a:ext cx="813690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83568" y="1844824"/>
            <a:ext cx="1706488" cy="900680"/>
          </a:xfrm>
          <a:prstGeom prst="wedgeRoundRectCallout">
            <a:avLst>
              <a:gd name="adj1" fmla="val -20021"/>
              <a:gd name="adj2" fmla="val 3788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Налоговые и неналоговые                                                                    </a:t>
            </a:r>
            <a:endParaRPr lang="ru-RU" sz="1600" b="1" dirty="0">
              <a:solidFill>
                <a:srgbClr val="002060"/>
              </a:solidFill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доходы (всего)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292494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16861,8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4288" y="2852936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200,3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5896" y="29249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16661,5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3861048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412776"/>
          <a:ext cx="7776863" cy="4506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239000" cy="792088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Расходы  бюджета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Бардымского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сельского поселения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18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Бардымского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0891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latin typeface="Cambria" pitchFamily="18" charset="0"/>
                <a:ea typeface="Cambria" pitchFamily="18" charset="0"/>
              </a:rPr>
              <a:t>                 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Исполнение расходов бюджета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Бардымского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сельского поселения за 2020 год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тыс. руб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9" y="1844825"/>
          <a:ext cx="8640959" cy="4228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1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045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40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8839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478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5445"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Раздел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  Наименование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     </a:t>
                      </a:r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   Утверждено   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Исполнено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41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34193,4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26982,1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78,9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7782">
                <a:tc>
                  <a:txBody>
                    <a:bodyPr/>
                    <a:lstStyle/>
                    <a:p>
                      <a:r>
                        <a:rPr lang="ru-RU" sz="1400" smtClean="0"/>
                        <a:t>0100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Общегосударственные вопросы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5543,6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5229,9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94,3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0970">
                <a:tc>
                  <a:txBody>
                    <a:bodyPr/>
                    <a:lstStyle/>
                    <a:p>
                      <a:r>
                        <a:rPr lang="ru-RU" sz="1400" dirty="0"/>
                        <a:t>0300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безопасность и правоохранительная деятельность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903,3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852,9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94,4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0726">
                <a:tc>
                  <a:txBody>
                    <a:bodyPr/>
                    <a:lstStyle/>
                    <a:p>
                      <a:r>
                        <a:rPr lang="ru-RU" sz="1400" dirty="0"/>
                        <a:t>0400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экономика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13215,0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10448,7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79,1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5174">
                <a:tc>
                  <a:txBody>
                    <a:bodyPr/>
                    <a:lstStyle/>
                    <a:p>
                      <a:r>
                        <a:rPr lang="ru-RU" sz="1400" dirty="0"/>
                        <a:t>0500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Жилищно-коммунальное хозяйство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14085,2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10146,4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72,0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778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0800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Культура , кинематография</a:t>
                      </a:r>
                      <a:endParaRPr lang="ru-RU" sz="1400" dirty="0" smtClean="0">
                        <a:solidFill>
                          <a:sysClr val="windowText" lastClr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46,2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46,2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</a:tr>
              <a:tr h="36778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0900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Здравоохранение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148</a:t>
                      </a:r>
                      <a:r>
                        <a:rPr lang="ru-RU" sz="1400" dirty="0" smtClean="0"/>
                        <a:t>,</a:t>
                      </a:r>
                      <a:r>
                        <a:rPr lang="en-US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148</a:t>
                      </a:r>
                      <a:r>
                        <a:rPr lang="ru-RU" sz="1400" dirty="0" smtClean="0"/>
                        <a:t>,</a:t>
                      </a:r>
                      <a:r>
                        <a:rPr lang="en-US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</a:t>
                      </a:r>
                      <a:r>
                        <a:rPr lang="ru-RU" sz="1400" dirty="0" smtClean="0"/>
                        <a:t>,</a:t>
                      </a: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</a:tr>
              <a:tr h="367782">
                <a:tc>
                  <a:txBody>
                    <a:bodyPr/>
                    <a:lstStyle/>
                    <a:p>
                      <a:r>
                        <a:rPr lang="ru-RU" sz="1400" dirty="0"/>
                        <a:t>1000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Социальная политика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111,5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109,4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98,2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778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</a:t>
                      </a:r>
                      <a:r>
                        <a:rPr lang="ru-RU" sz="1400" baseline="0" dirty="0" smtClean="0"/>
                        <a:t> культура и спорт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468544" y="1700808"/>
          <a:ext cx="208280" cy="1011381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0113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mpd="sng">
                      <a:solidFill>
                        <a:srgbClr val="FFFFFF"/>
                      </a:solidFill>
                      <a:prstDash val="solid"/>
                    </a:lnL>
                    <a:lnR w="19050" cmpd="sng">
                      <a:solidFill>
                        <a:srgbClr val="FFFFFF"/>
                      </a:solidFill>
                      <a:prstDash val="solid"/>
                    </a:lnR>
                    <a:lnT w="19050" cmpd="sng">
                      <a:solidFill>
                        <a:srgbClr val="FFFFFF"/>
                      </a:solidFill>
                      <a:prstDash val="solid"/>
                    </a:lnT>
                    <a:lnB w="19050" cmpd="sng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83152" cy="144016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Структура расходов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бюджета</a:t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Бардымского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сельского поселения</a:t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на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2020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27584" y="1916832"/>
          <a:ext cx="756084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1002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Доходы  31693,5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rbel (Основной текст)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tx1"/>
                </a:solidFill>
                <a:latin typeface="Corbel (Основной текст)"/>
              </a:rPr>
              <a:t>Бардымского</a:t>
            </a:r>
            <a:r>
              <a:rPr lang="ru-RU" b="1" dirty="0" smtClean="0">
                <a:solidFill>
                  <a:schemeClr val="tx1"/>
                </a:solidFill>
                <a:latin typeface="Corbel (Основной текст)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Corbel (Основной текст)"/>
              </a:rPr>
              <a:t>сельского поселения за 2020 год</a:t>
            </a:r>
            <a:endParaRPr lang="ru-RU" b="1" dirty="0">
              <a:solidFill>
                <a:schemeClr val="tx1"/>
              </a:solidFill>
              <a:latin typeface="Corbel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1002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Расходы  26982,1 тыс. руб. 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488832" cy="936104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1002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Превышение доходов над расходами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профицит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4711,4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44824"/>
            <a:ext cx="7293496" cy="16561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5400" b="1" dirty="0"/>
              <a:t>                                                              </a:t>
            </a:r>
            <a:r>
              <a:rPr lang="ru-RU" sz="4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Спасибо за внимание</a:t>
            </a:r>
            <a:r>
              <a:rPr lang="ru-RU" sz="5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54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2791</TotalTime>
  <Words>389</Words>
  <Application>Microsoft Office PowerPoint</Application>
  <PresentationFormat>Экран (4:3)</PresentationFormat>
  <Paragraphs>105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Отчет об исполнении бюджета  Бардымского сельского поселения Бардымского муниципального района Пермского края  за 2020 год</vt:lpstr>
      <vt:lpstr>Слайд 2</vt:lpstr>
      <vt:lpstr>      Структура налоговых и неналоговых доходов бюджета Бардымского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Бардымского сельского поселения</vt:lpstr>
      <vt:lpstr>                   Исполнение расходов бюджета Бардымского сельского поселения за 2020 год                                                                                     тыс. руб.</vt:lpstr>
      <vt:lpstr> Структура расходов бюджета Бардымского сельского поселения  на 2020 год</vt:lpstr>
      <vt:lpstr>Слайд 8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324</cp:revision>
  <dcterms:created xsi:type="dcterms:W3CDTF">2017-05-24T17:51:22Z</dcterms:created>
  <dcterms:modified xsi:type="dcterms:W3CDTF">2021-04-19T05:28:16Z</dcterms:modified>
</cp:coreProperties>
</file>